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2019-03-19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chive.org/details/sitzungsbericht10wiengoo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저온지구시스템화학 </a:t>
            </a:r>
            <a:r>
              <a:rPr lang="ko-KR" altLang="en-US" sz="2400" dirty="0"/>
              <a:t>및</a:t>
            </a:r>
            <a:r>
              <a:rPr lang="ko-KR" altLang="en-US" sz="2400" dirty="0" smtClean="0"/>
              <a:t> 실험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Ch.2 </a:t>
            </a:r>
            <a:r>
              <a:rPr lang="ko-KR" altLang="en-US" dirty="0" err="1" smtClean="0"/>
              <a:t>용체의</a:t>
            </a:r>
            <a:r>
              <a:rPr lang="ko-KR" altLang="en-US" dirty="0" smtClean="0"/>
              <a:t> 열역학</a:t>
            </a:r>
            <a:endParaRPr lang="ko-KR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479503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제 </a:t>
            </a:r>
            <a:r>
              <a:rPr lang="en-US" altLang="ko-KR" sz="2400" dirty="0" smtClean="0"/>
              <a:t>2</a:t>
            </a:r>
            <a:r>
              <a:rPr lang="ko-KR" altLang="en-US" sz="2400" dirty="0" smtClean="0"/>
              <a:t>부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Calculation of activities in an ideal crystal</a:t>
            </a:r>
          </a:p>
          <a:p>
            <a:pPr lvl="1"/>
            <a:r>
              <a:rPr lang="en-US" altLang="ko-KR" dirty="0" smtClean="0"/>
              <a:t>Mixing on site </a:t>
            </a:r>
            <a:r>
              <a:rPr lang="en-US" altLang="ko-KR" dirty="0"/>
              <a:t>(</a:t>
            </a:r>
            <a:r>
              <a:rPr lang="en-US" altLang="ko-KR" dirty="0" smtClean="0"/>
              <a:t>MOS) model</a:t>
            </a:r>
          </a:p>
          <a:p>
            <a:pPr lvl="1"/>
            <a:r>
              <a:rPr lang="en-US" altLang="ko-KR" dirty="0" smtClean="0"/>
              <a:t>For a single site mixing, </a:t>
            </a:r>
            <a:r>
              <a:rPr lang="en-US" altLang="ko-KR" dirty="0" err="1" smtClean="0"/>
              <a:t>a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X</a:t>
            </a:r>
            <a:r>
              <a:rPr lang="en-US" altLang="ko-KR" baseline="-25000" dirty="0" err="1" smtClean="0"/>
              <a:t>i</a:t>
            </a:r>
            <a:r>
              <a:rPr lang="en-US" altLang="ko-KR" baseline="30000" dirty="0" err="1" smtClean="0"/>
              <a:t>n</a:t>
            </a:r>
            <a:endParaRPr lang="en-US" altLang="ko-KR" baseline="30000" dirty="0" smtClean="0"/>
          </a:p>
          <a:p>
            <a:pPr lvl="1"/>
            <a:r>
              <a:rPr lang="en-US" altLang="ko-KR" dirty="0" smtClean="0"/>
              <a:t>For a multi site mixing, </a:t>
            </a:r>
            <a:r>
              <a:rPr lang="en-US" altLang="ko-KR" dirty="0" err="1"/>
              <a:t>a</a:t>
            </a:r>
            <a:r>
              <a:rPr lang="en-US" altLang="ko-KR" baseline="-25000" dirty="0" err="1"/>
              <a:t>i</a:t>
            </a:r>
            <a:r>
              <a:rPr lang="en-US" altLang="ko-KR" dirty="0"/>
              <a:t> = </a:t>
            </a:r>
            <a:r>
              <a:rPr lang="en-US" altLang="ko-KR" dirty="0" smtClean="0"/>
              <a:t>X</a:t>
            </a:r>
            <a:r>
              <a:rPr lang="en-US" altLang="ko-KR" baseline="-25000" dirty="0" smtClean="0"/>
              <a:t>i1</a:t>
            </a:r>
            <a:r>
              <a:rPr lang="en-US" altLang="ko-KR" baseline="30000" dirty="0" smtClean="0"/>
              <a:t>l</a:t>
            </a:r>
            <a:r>
              <a:rPr lang="en-US" altLang="ko-KR" dirty="0" smtClean="0"/>
              <a:t>X</a:t>
            </a:r>
            <a:r>
              <a:rPr lang="en-US" altLang="ko-KR" baseline="-25000" dirty="0" smtClean="0"/>
              <a:t>i2</a:t>
            </a:r>
            <a:r>
              <a:rPr lang="en-US" altLang="ko-KR" baseline="30000" dirty="0" smtClean="0"/>
              <a:t>m</a:t>
            </a:r>
            <a:r>
              <a:rPr lang="en-US" altLang="ko-KR" dirty="0" smtClean="0"/>
              <a:t>X</a:t>
            </a:r>
            <a:r>
              <a:rPr lang="en-US" altLang="ko-KR" baseline="-25000" dirty="0" smtClean="0"/>
              <a:t>i3</a:t>
            </a:r>
            <a:r>
              <a:rPr lang="en-US" altLang="ko-KR" baseline="30000" dirty="0" smtClean="0"/>
              <a:t>k</a:t>
            </a:r>
            <a:r>
              <a:rPr lang="en-US" altLang="ko-KR" dirty="0" smtClean="0"/>
              <a:t>….</a:t>
            </a:r>
          </a:p>
          <a:p>
            <a:pPr lvl="1"/>
            <a:endParaRPr lang="en-US" altLang="ko-KR" baseline="30000" dirty="0"/>
          </a:p>
          <a:p>
            <a:r>
              <a:rPr lang="en-US" altLang="ko-KR" dirty="0" err="1" smtClean="0"/>
              <a:t>Margules</a:t>
            </a:r>
            <a:r>
              <a:rPr lang="en-US" altLang="ko-KR" dirty="0" smtClean="0"/>
              <a:t> activity model *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8" name="Picture 4" descr="&#10;\frac{G^{ex}}{RT}=X_1 X_2 (A_{21} X_1 +A_{12} X_2) + X_1^2 X_2^2 (B_{21}X_1+ B_{12} X_2) + ... +  X_1^m X_2^m (M_{21}X_1+ M_{12} X_2) 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6686550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#10;\left\{\begin{matrix} \ln\ \gamma_1=[A_{12}+2(A_{21}-A_{12})x_1]x^2_2&#10;\\ \ln\ \gamma_2=[A_{21}+2(A_{12}-A_{21})x_2]x^2_1&#10;\end{matrix}\righ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73216"/>
            <a:ext cx="27813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11560" y="630932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ko-KR" sz="1000" dirty="0" smtClean="0"/>
              <a:t>* Margules</a:t>
            </a:r>
            <a:r>
              <a:rPr lang="de-DE" altLang="ko-KR" sz="1000" dirty="0"/>
              <a:t>, Max (1895). "Über die Zusammensetzung der gesättigten Dämpfe von Misschungen". </a:t>
            </a:r>
            <a:r>
              <a:rPr lang="de-DE" altLang="ko-KR" sz="1000" i="1" dirty="0"/>
              <a:t>Sitzungsberichte der Kaiserliche Akadamie der Wissenschaften Wien Mathematisch-Naturwissenschaftliche Klasse II</a:t>
            </a:r>
            <a:r>
              <a:rPr lang="de-DE" altLang="ko-KR" sz="1000" dirty="0"/>
              <a:t> </a:t>
            </a:r>
            <a:r>
              <a:rPr lang="de-DE" altLang="ko-KR" sz="1000" b="1" dirty="0"/>
              <a:t>104</a:t>
            </a:r>
            <a:r>
              <a:rPr lang="de-DE" altLang="ko-KR" sz="1000" dirty="0"/>
              <a:t>: 1243–1278. </a:t>
            </a:r>
            <a:r>
              <a:rPr lang="de-DE" altLang="ko-KR" sz="1000" dirty="0">
                <a:hlinkClick r:id="rId4"/>
              </a:rPr>
              <a:t>http://www.archive.org/details/sitzungsbericht10wiengoog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09673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Know the following terms</a:t>
            </a:r>
          </a:p>
          <a:p>
            <a:pPr lvl="1"/>
            <a:r>
              <a:rPr lang="en-US" altLang="ko-KR" dirty="0" err="1" smtClean="0"/>
              <a:t>Solvus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Spinodal</a:t>
            </a:r>
            <a:r>
              <a:rPr lang="en-US" altLang="ko-KR" dirty="0" smtClean="0"/>
              <a:t> curve</a:t>
            </a:r>
          </a:p>
          <a:p>
            <a:pPr lvl="1"/>
            <a:r>
              <a:rPr lang="en-US" altLang="ko-KR" dirty="0" smtClean="0"/>
              <a:t>Miscibility gap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7. Principles of Solution Separation: Immiscibility &amp; </a:t>
            </a:r>
            <a:r>
              <a:rPr lang="en-US" altLang="ko-KR" dirty="0" err="1" smtClean="0"/>
              <a:t>Exsolution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5145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1026"/>
          <p:cNvGraphicFramePr>
            <a:graphicFrameLocks noChangeAspect="1"/>
          </p:cNvGraphicFramePr>
          <p:nvPr/>
        </p:nvGraphicFramePr>
        <p:xfrm>
          <a:off x="1905000" y="5410200"/>
          <a:ext cx="56134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문서" r:id="rId3" imgW="5612040" imgH="1219320" progId="Word.Document.8">
                  <p:embed/>
                </p:oleObj>
              </mc:Choice>
              <mc:Fallback>
                <p:oleObj name="문서" r:id="rId3" imgW="5612040" imgH="12193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410200"/>
                        <a:ext cx="56134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" name="Picture 10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4800"/>
            <a:ext cx="3792538" cy="501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895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"/>
            <a:ext cx="3284538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905000" y="4724400"/>
          <a:ext cx="5613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문서" r:id="rId4" imgW="5612040" imgH="1828800" progId="Word.Document.8">
                  <p:embed/>
                </p:oleObj>
              </mc:Choice>
              <mc:Fallback>
                <p:oleObj name="문서" r:id="rId4" imgW="5612040" imgH="18288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724400"/>
                        <a:ext cx="56134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8056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09600"/>
            <a:ext cx="6248400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828800" y="4495800"/>
          <a:ext cx="56134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문서" r:id="rId4" imgW="5612040" imgH="2133720" progId="Word.Document.8">
                  <p:embed/>
                </p:oleObj>
              </mc:Choice>
              <mc:Fallback>
                <p:oleObj name="문서" r:id="rId4" imgW="5612040" imgH="21337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495800"/>
                        <a:ext cx="561340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0360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04800"/>
            <a:ext cx="2962275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981200" y="4343400"/>
          <a:ext cx="57340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문서" r:id="rId4" imgW="5733360" imgH="2133720" progId="Word.Document.8">
                  <p:embed/>
                </p:oleObj>
              </mc:Choice>
              <mc:Fallback>
                <p:oleObj name="문서" r:id="rId4" imgW="5733360" imgH="21337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343400"/>
                        <a:ext cx="573405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185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ln w="3175">
                <a:noFill/>
              </a:ln>
            </p:spPr>
            <p:txBody>
              <a:bodyPr>
                <a:normAutofit lnSpcReduction="10000"/>
              </a:bodyPr>
              <a:lstStyle/>
              <a:p>
                <a:r>
                  <a:rPr lang="ko-KR" altLang="en-US" b="1" dirty="0" smtClean="0"/>
                  <a:t>이상용체 </a:t>
                </a:r>
                <a:r>
                  <a:rPr lang="en-US" altLang="ko-KR" b="1" dirty="0" smtClean="0"/>
                  <a:t>Ideal </a:t>
                </a:r>
                <a:r>
                  <a:rPr lang="en-US" altLang="ko-KR" b="1" dirty="0" smtClean="0"/>
                  <a:t>solution</a:t>
                </a:r>
                <a:r>
                  <a:rPr lang="en-US" altLang="ko-KR" dirty="0" smtClean="0"/>
                  <a:t>: </a:t>
                </a:r>
                <a:r>
                  <a:rPr lang="ko-KR" altLang="en-US" dirty="0" err="1" smtClean="0"/>
                  <a:t>단성분</a:t>
                </a:r>
                <a:r>
                  <a:rPr lang="ko-KR" altLang="en-US" dirty="0" smtClean="0"/>
                  <a:t> 간 상호 작용 없음</a:t>
                </a:r>
                <a:r>
                  <a:rPr lang="en-US" altLang="ko-KR" dirty="0" smtClean="0"/>
                  <a:t>.</a:t>
                </a:r>
                <a:endParaRPr lang="en-US" altLang="ko-KR" dirty="0" smtClean="0"/>
              </a:p>
              <a:p>
                <a:r>
                  <a:rPr lang="ko-KR" altLang="en-US" dirty="0" err="1" smtClean="0"/>
                  <a:t>용체의</a:t>
                </a:r>
                <a:r>
                  <a:rPr lang="ko-KR" altLang="en-US" dirty="0" smtClean="0"/>
                  <a:t> </a:t>
                </a:r>
                <a:r>
                  <a:rPr lang="ko-KR" altLang="en-US" dirty="0" err="1" smtClean="0"/>
                  <a:t>몰당</a:t>
                </a:r>
                <a:r>
                  <a:rPr lang="ko-KR" altLang="en-US" dirty="0" smtClean="0"/>
                  <a:t> 함수</a:t>
                </a:r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𝑌</m:t>
                        </m:r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acc>
                          <m:accPr>
                            <m:chr m:val="̅"/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en-US" altLang="ko-KR" b="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p>
                            </m:sSubSup>
                          </m:e>
                        </m:nary>
                        <m:r>
                          <a:rPr lang="en-US" altLang="ko-KR" b="0" i="1" smtClean="0">
                            <a:latin typeface="Cambria Math"/>
                          </a:rPr>
                          <m:t>+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𝑚𝑖𝑥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/>
                  <a:t> (2-5-1)</a:t>
                </a:r>
              </a:p>
              <a:p>
                <a:pPr lvl="1"/>
                <a:endParaRPr lang="en-US" altLang="ko-KR" dirty="0" smtClean="0"/>
              </a:p>
              <a:p>
                <a:pPr marL="457200" lvl="1" indent="0">
                  <a:buNone/>
                </a:pPr>
                <a:r>
                  <a:rPr lang="en-US" altLang="ko-KR" dirty="0" smtClean="0"/>
                  <a:t>         = </a:t>
                </a:r>
                <a:r>
                  <a:rPr lang="ko-KR" altLang="en-US" dirty="0" smtClean="0"/>
                  <a:t>기계적 </a:t>
                </a:r>
                <a:r>
                  <a:rPr lang="ko-KR" altLang="en-US" dirty="0" err="1" smtClean="0"/>
                  <a:t>혼합량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mechanical </a:t>
                </a:r>
                <a:r>
                  <a:rPr lang="en-US" altLang="ko-KR" dirty="0" smtClean="0"/>
                  <a:t>mixing + </a:t>
                </a:r>
                <a:endParaRPr lang="en-US" altLang="ko-KR" dirty="0" smtClean="0"/>
              </a:p>
              <a:p>
                <a:pPr marL="457200" lvl="1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</a:t>
                </a:r>
                <a:r>
                  <a:rPr lang="ko-KR" altLang="en-US" dirty="0" err="1" smtClean="0"/>
                  <a:t>용체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형성 </a:t>
                </a:r>
                <a:r>
                  <a:rPr lang="ko-KR" altLang="en-US" dirty="0" err="1" smtClean="0"/>
                  <a:t>변화량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change </a:t>
                </a:r>
                <a:r>
                  <a:rPr lang="en-US" altLang="ko-KR" dirty="0" smtClean="0"/>
                  <a:t>due to </a:t>
                </a:r>
              </a:p>
              <a:p>
                <a:pPr marL="457200" lvl="1" indent="0"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                                                   forming solution </a:t>
                </a:r>
              </a:p>
              <a:p>
                <a:pPr lvl="1"/>
                <a:endParaRPr lang="en-US" altLang="ko-KR" dirty="0" smtClean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t="-3235" b="-943"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err="1" smtClean="0"/>
              <a:t>이상용체의</a:t>
            </a:r>
            <a:r>
              <a:rPr lang="ko-KR" altLang="en-US" dirty="0" smtClean="0"/>
              <a:t> 열역학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ko-KR" altLang="en-US" dirty="0" err="1" smtClean="0"/>
                  <a:t>화학포텐셜의</a:t>
                </a:r>
                <a:r>
                  <a:rPr lang="ko-KR" altLang="en-US" dirty="0" smtClean="0"/>
                  <a:t> 정의로부터 </a:t>
                </a:r>
                <a:r>
                  <a:rPr lang="en-US" altLang="ko-KR" dirty="0" smtClean="0"/>
                  <a:t>(</a:t>
                </a:r>
                <a:r>
                  <a:rPr lang="en-US" altLang="ko-KR" dirty="0" err="1" smtClean="0"/>
                  <a:t>molal</a:t>
                </a:r>
                <a:r>
                  <a:rPr lang="en-US" altLang="ko-KR" dirty="0" smtClean="0"/>
                  <a:t> Gibbs free energy) ) (in the case of an ideal solution)</a:t>
                </a:r>
              </a:p>
              <a:p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ko-KR" altLang="en-US" i="1">
                                    <a:latin typeface="Cambria Math"/>
                                  </a:rPr>
                                  <m:t>𝜕𝜇</m:t>
                                </m:r>
                              </m:num>
                              <m:den>
                                <m:r>
                                  <a:rPr lang="ko-KR" altLang="en-US" i="1">
                                    <a:latin typeface="Cambria Math"/>
                                  </a:rPr>
                                  <m:t>𝜕</m:t>
                                </m:r>
                                <m:r>
                                  <a:rPr lang="en-US" altLang="ko-KR" i="1">
                                    <a:latin typeface="Cambria Math"/>
                                  </a:rPr>
                                  <m:t>𝑃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altLang="ko-KR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/>
                          </a:rPr>
                          <m:t>𝑅𝑇</m:t>
                        </m:r>
                      </m:num>
                      <m:den>
                        <m:r>
                          <a:rPr lang="en-US" altLang="ko-KR" b="0" i="1" smtClean="0">
                            <a:latin typeface="Cambria Math"/>
                          </a:rPr>
                          <m:t>𝑃</m:t>
                        </m:r>
                      </m:den>
                    </m:f>
                  </m:oMath>
                </a14:m>
                <a:r>
                  <a:rPr lang="en-US" altLang="ko-KR" dirty="0" smtClean="0"/>
                  <a:t>	(2-5-2)</a:t>
                </a:r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ko-KR" altLang="en-US" dirty="0" smtClean="0"/>
                  <a:t>그러면</a:t>
                </a:r>
                <a:r>
                  <a:rPr lang="en-US" altLang="ko-KR" dirty="0" smtClean="0"/>
                  <a:t>,</a:t>
                </a:r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Sup>
                          <m:sSubSup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sSubSup>
                              <m:sSubSupPr>
                                <m:ctrlPr>
                                  <a:rPr lang="en-US" altLang="ko-KR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ko-KR" altLang="en-US" i="1" smtClean="0">
                                    <a:latin typeface="Cambria Math"/>
                                  </a:rPr>
                                  <m:t>𝜇</m:t>
                                </m:r>
                              </m:e>
                              <m:sub/>
                              <m: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bSup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</m:sSubSup>
                      </m:sub>
                      <m:sup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𝑑</m:t>
                        </m:r>
                        <m:r>
                          <a:rPr lang="ko-KR" altLang="en-US" i="1" smtClean="0">
                            <a:latin typeface="Cambria Math"/>
                          </a:rPr>
                          <m:t>𝜇</m:t>
                        </m:r>
                      </m:e>
                    </m:nary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b="0" i="1" smtClean="0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sub>
                      <m:sup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  <m:e>
                        <m:f>
                          <m:f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latin typeface="Cambria Math"/>
                              </a:rPr>
                              <m:t>𝑅𝑇</m:t>
                            </m:r>
                          </m:num>
                          <m:den>
                            <m:r>
                              <a:rPr lang="en-US" altLang="ko-KR" i="1">
                                <a:latin typeface="Cambria Math"/>
                              </a:rPr>
                              <m:t>𝑃</m:t>
                            </m:r>
                          </m:den>
                        </m:f>
                        <m:r>
                          <a:rPr lang="en-US" altLang="ko-KR" b="0" i="1" smtClean="0">
                            <a:latin typeface="Cambria Math"/>
                          </a:rPr>
                          <m:t>𝑑𝑃</m:t>
                        </m:r>
                      </m:e>
                    </m:nary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/>
                  <a:t>	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𝑅𝑇𝑙𝑛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𝑅𝑇𝑙𝑛</m:t>
                    </m:r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 smtClean="0"/>
                  <a:t>	(2-5-3)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(where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 smtClean="0"/>
                  <a:t>  by </a:t>
                </a:r>
                <a:r>
                  <a:rPr lang="en-US" altLang="ko-KR" dirty="0" err="1" smtClean="0"/>
                  <a:t>Roult’s</a:t>
                </a:r>
                <a:r>
                  <a:rPr lang="en-US" altLang="ko-KR" dirty="0" smtClean="0"/>
                  <a:t> Law)</a:t>
                </a:r>
                <a:endParaRPr lang="en-US" altLang="ko-KR" dirty="0"/>
              </a:p>
              <a:p>
                <a:pPr marL="0" indent="0">
                  <a:buNone/>
                </a:pPr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01" t="-2561" r="-15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6887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altLang="ko-KR" dirty="0" smtClean="0"/>
                  <a:t>Eqn. (2-5-3) </a:t>
                </a:r>
                <a:r>
                  <a:rPr lang="en-US" altLang="ko-KR" dirty="0" smtClean="0">
                    <a:sym typeface="Wingdings" pitchFamily="2" charset="2"/>
                  </a:rPr>
                  <a:t> (2-5-1),</a:t>
                </a:r>
              </a:p>
              <a:p>
                <a:endParaRPr lang="en-US" altLang="ko-KR" dirty="0">
                  <a:sym typeface="Wingdings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𝑜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</m:nary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𝑅𝑇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ko-KR" b="0" i="1" smtClean="0">
                                <a:latin typeface="Cambria Math"/>
                              </a:rPr>
                              <m:t>𝑙𝑛</m:t>
                            </m:r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r>
                  <a:rPr lang="en-US" altLang="ko-KR" dirty="0" smtClean="0">
                    <a:sym typeface="Wingdings" pitchFamily="2" charset="2"/>
                  </a:rPr>
                  <a:t> 	(2-5-4)</a:t>
                </a:r>
              </a:p>
              <a:p>
                <a:pPr marL="457200" lvl="1" indent="0">
                  <a:buNone/>
                </a:pPr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r>
                  <a:rPr lang="en-US" altLang="ko-KR" dirty="0">
                    <a:sym typeface="Wingdings" pitchFamily="2" charset="2"/>
                  </a:rPr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</a:t>
                </a:r>
                <a:r>
                  <a:rPr lang="ko-KR" altLang="en-US" dirty="0" err="1" smtClean="0">
                    <a:sym typeface="Wingdings" pitchFamily="2" charset="2"/>
                  </a:rPr>
                  <a:t>두번째</a:t>
                </a:r>
                <a:r>
                  <a:rPr lang="ko-KR" altLang="en-US" dirty="0" smtClean="0">
                    <a:sym typeface="Wingdings" pitchFamily="2" charset="2"/>
                  </a:rPr>
                  <a:t> 항이 </a:t>
                </a:r>
                <a:r>
                  <a:rPr lang="en-US" altLang="ko-KR" dirty="0" smtClean="0">
                    <a:sym typeface="Wingdings" pitchFamily="2" charset="2"/>
                  </a:rPr>
                  <a:t>Gibbs </a:t>
                </a:r>
                <a:r>
                  <a:rPr lang="en-US" altLang="ko-KR" dirty="0" smtClean="0">
                    <a:sym typeface="Wingdings" pitchFamily="2" charset="2"/>
                  </a:rPr>
                  <a:t>free energy change of mixing,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>
                    <a:sym typeface="Wingdings" pitchFamily="2" charset="2"/>
                  </a:rPr>
                  <a:t> 	(2-5-5)</a:t>
                </a:r>
              </a:p>
              <a:p>
                <a:pPr lvl="1"/>
                <a:endParaRPr lang="en-US" altLang="ko-KR" dirty="0">
                  <a:sym typeface="Wingdings" pitchFamily="2" charset="2"/>
                </a:endParaRPr>
              </a:p>
              <a:p>
                <a:r>
                  <a:rPr lang="en-US" altLang="ko-KR" dirty="0" smtClean="0">
                    <a:sym typeface="Wingdings" pitchFamily="2" charset="2"/>
                  </a:rPr>
                  <a:t>For an ideal solution,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=0</m:t>
                    </m:r>
                  </m:oMath>
                </a14:m>
                <a:endParaRPr lang="en-US" altLang="ko-KR" b="0" dirty="0" smtClean="0">
                  <a:ea typeface="Cambria Math"/>
                  <a:sym typeface="Wingdings" pitchFamily="2" charset="2"/>
                </a:endParaRPr>
              </a:p>
              <a:p>
                <a:pPr marL="0" indent="0">
                  <a:buNone/>
                </a:pPr>
                <a:endParaRPr lang="en-US" altLang="ko-KR" b="0" dirty="0" smtClean="0">
                  <a:ea typeface="Cambria Math"/>
                  <a:sym typeface="Wingdings" pitchFamily="2" charset="2"/>
                </a:endParaRPr>
              </a:p>
              <a:p>
                <a:r>
                  <a:rPr lang="en-US" altLang="ko-KR" b="0" dirty="0" smtClean="0">
                    <a:ea typeface="Cambria Math"/>
                    <a:sym typeface="Wingdings" pitchFamily="2" charset="2"/>
                  </a:rPr>
                  <a:t>Then,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T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b="0" i="0" smtClean="0">
                        <a:latin typeface="Cambria Math"/>
                        <a:ea typeface="Cambria Math"/>
                        <a:sym typeface="Wingdings" pitchFamily="2" charset="2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ko-KR">
                        <a:latin typeface="Cambria Math"/>
                        <a:ea typeface="Cambria Math"/>
                        <a:sym typeface="Wingdings" pitchFamily="2" charset="2"/>
                      </a:rPr>
                      <m:t>T</m:t>
                    </m:r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ko-KR" b="0" dirty="0" smtClean="0">
                    <a:ea typeface="Cambria Math"/>
                    <a:sym typeface="Wingdings" pitchFamily="2" charset="2"/>
                  </a:rPr>
                  <a:t>   (2-5-6)</a:t>
                </a:r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77" t="-2426" r="-97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74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ko-KR" dirty="0" smtClean="0"/>
                  <a:t>From </a:t>
                </a:r>
                <a:r>
                  <a:rPr lang="en-US" altLang="ko-KR" dirty="0" err="1" smtClean="0"/>
                  <a:t>eqns</a:t>
                </a:r>
                <a:r>
                  <a:rPr lang="en-US" altLang="ko-KR" dirty="0" smtClean="0"/>
                  <a:t> (2-5-5) and </a:t>
                </a:r>
                <a:r>
                  <a:rPr lang="en-US" altLang="ko-KR" dirty="0" smtClean="0">
                    <a:sym typeface="Wingdings" pitchFamily="2" charset="2"/>
                  </a:rPr>
                  <a:t>(2-5-6),</a:t>
                </a:r>
              </a:p>
              <a:p>
                <a:endParaRPr lang="en-US" altLang="ko-KR" dirty="0">
                  <a:sym typeface="Wingdings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∆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  <a:sym typeface="Wingdings" pitchFamily="2" charset="2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  <a:sym typeface="Wingdings" pitchFamily="2" charset="2"/>
                              </a:rPr>
                              <m:t>𝑚𝑖𝑥</m:t>
                            </m:r>
                          </m:sub>
                        </m:sSub>
                      </m:e>
                    </m:acc>
                    <m:r>
                      <a:rPr lang="en-US" altLang="ko-KR" i="1">
                        <a:latin typeface="Cambria Math"/>
                        <a:ea typeface="Cambria Math"/>
                        <a:sym typeface="Wingdings" pitchFamily="2" charset="2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−</m:t>
                    </m:r>
                    <m:r>
                      <a:rPr lang="en-US" altLang="ko-KR" i="1">
                        <a:latin typeface="Cambria Math"/>
                      </a:rPr>
                      <m:t>𝑅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>
                    <a:sym typeface="Wingdings" pitchFamily="2" charset="2"/>
                  </a:rPr>
                  <a:t>	(2-5-7)</a:t>
                </a:r>
              </a:p>
              <a:p>
                <a:pPr lvl="1"/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r>
                  <a:rPr lang="ko-KR" altLang="en-US" dirty="0" smtClean="0">
                    <a:sym typeface="Wingdings" pitchFamily="2" charset="2"/>
                  </a:rPr>
                  <a:t>이상 </a:t>
                </a:r>
                <a:r>
                  <a:rPr lang="ko-KR" altLang="en-US" dirty="0" err="1" smtClean="0">
                    <a:sym typeface="Wingdings" pitchFamily="2" charset="2"/>
                  </a:rPr>
                  <a:t>용체의</a:t>
                </a:r>
                <a:r>
                  <a:rPr lang="ko-KR" altLang="en-US" dirty="0" smtClean="0">
                    <a:sym typeface="Wingdings" pitchFamily="2" charset="2"/>
                  </a:rPr>
                  <a:t> 경우</a:t>
                </a:r>
                <a:r>
                  <a:rPr lang="en-US" altLang="ko-KR" dirty="0" smtClean="0">
                    <a:sym typeface="Wingdings" pitchFamily="2" charset="2"/>
                  </a:rPr>
                  <a:t>, </a:t>
                </a:r>
                <a:r>
                  <a:rPr lang="ko-KR" altLang="en-US" dirty="0" smtClean="0">
                    <a:sym typeface="Wingdings" pitchFamily="2" charset="2"/>
                  </a:rPr>
                  <a:t>엔트로피 변화가 </a:t>
                </a:r>
                <a:r>
                  <a:rPr lang="ko-KR" altLang="en-US" dirty="0" err="1" smtClean="0">
                    <a:sym typeface="Wingdings" pitchFamily="2" charset="2"/>
                  </a:rPr>
                  <a:t>용체를</a:t>
                </a:r>
                <a:r>
                  <a:rPr lang="ko-KR" altLang="en-US" dirty="0" smtClean="0">
                    <a:sym typeface="Wingdings" pitchFamily="2" charset="2"/>
                  </a:rPr>
                  <a:t> 만드는 원인이다</a:t>
                </a:r>
                <a:r>
                  <a:rPr lang="en-US" altLang="ko-KR" dirty="0" smtClean="0">
                    <a:sym typeface="Wingdings" pitchFamily="2" charset="2"/>
                  </a:rPr>
                  <a:t>.</a:t>
                </a:r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endParaRPr lang="en-US" altLang="ko-KR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t="-17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709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/>
        </p:nvCxnSpPr>
        <p:spPr>
          <a:xfrm>
            <a:off x="2339752" y="1484784"/>
            <a:ext cx="0" cy="439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2339752" y="5877272"/>
            <a:ext cx="44644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V="1">
            <a:off x="6804248" y="1484784"/>
            <a:ext cx="0" cy="43924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flipV="1">
            <a:off x="2339752" y="2276872"/>
            <a:ext cx="4464496" cy="10081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V="1">
            <a:off x="4572000" y="1556792"/>
            <a:ext cx="0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자유형 38"/>
          <p:cNvSpPr/>
          <p:nvPr/>
        </p:nvSpPr>
        <p:spPr>
          <a:xfrm>
            <a:off x="2338939" y="2300438"/>
            <a:ext cx="4465309" cy="2362914"/>
          </a:xfrm>
          <a:custGeom>
            <a:avLst/>
            <a:gdLst>
              <a:gd name="connsiteX0" fmla="*/ 0 w 4485373"/>
              <a:gd name="connsiteY0" fmla="*/ 1010653 h 2362914"/>
              <a:gd name="connsiteX1" fmla="*/ 2646947 w 4485373"/>
              <a:gd name="connsiteY1" fmla="*/ 2338939 h 2362914"/>
              <a:gd name="connsiteX2" fmla="*/ 4485373 w 4485373"/>
              <a:gd name="connsiteY2" fmla="*/ 0 h 236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85373" h="2362914">
                <a:moveTo>
                  <a:pt x="0" y="1010653"/>
                </a:moveTo>
                <a:cubicBezTo>
                  <a:pt x="949692" y="1759017"/>
                  <a:pt x="1899385" y="2507381"/>
                  <a:pt x="2646947" y="2338939"/>
                </a:cubicBezTo>
                <a:cubicBezTo>
                  <a:pt x="3394509" y="2170497"/>
                  <a:pt x="3939941" y="1085248"/>
                  <a:pt x="4485373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691680" y="2276872"/>
                <a:ext cx="547907" cy="462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ko-KR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ko-K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276872"/>
                <a:ext cx="547907" cy="4624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761067" y="3160495"/>
                <a:ext cx="578685" cy="392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altLang="ko-K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𝑜</m:t>
                              </m:r>
                            </m:sup>
                          </m:sSup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067" y="3160495"/>
                <a:ext cx="578685" cy="392993"/>
              </a:xfrm>
              <a:prstGeom prst="rect">
                <a:avLst/>
              </a:prstGeom>
              <a:blipFill rotWithShape="1">
                <a:blip r:embed="rId3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6876256" y="2115096"/>
                <a:ext cx="578685" cy="392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altLang="ko-K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𝑜</m:t>
                              </m:r>
                            </m:sup>
                          </m:sSup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115096"/>
                <a:ext cx="578685" cy="392993"/>
              </a:xfrm>
              <a:prstGeom prst="rect">
                <a:avLst/>
              </a:prstGeom>
              <a:blipFill rotWithShape="1"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직선 연결선 44"/>
          <p:cNvCxnSpPr/>
          <p:nvPr/>
        </p:nvCxnSpPr>
        <p:spPr>
          <a:xfrm>
            <a:off x="2339752" y="4365104"/>
            <a:ext cx="446449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927360" y="4168607"/>
                <a:ext cx="459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360" y="4168607"/>
                <a:ext cx="45980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800872" y="4756502"/>
                <a:ext cx="465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0872" y="4756502"/>
                <a:ext cx="46512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5004048" y="596222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/>
              <a:t>X</a:t>
            </a:r>
            <a:endParaRPr lang="ko-KR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382594" y="5949280"/>
                <a:ext cx="477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594" y="5949280"/>
                <a:ext cx="477438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16016" y="3717032"/>
                <a:ext cx="837986" cy="369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 smtClean="0">
                          <a:latin typeface="Cambria Math"/>
                        </a:rPr>
                        <m:t>∆</m:t>
                      </m:r>
                      <m:acc>
                        <m:accPr>
                          <m:chr m:val="̅"/>
                          <m:ctrlPr>
                            <a:rPr lang="ko-KR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ko-K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𝑚𝑖𝑥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3717032"/>
                <a:ext cx="837986" cy="369909"/>
              </a:xfrm>
              <a:prstGeom prst="rect">
                <a:avLst/>
              </a:prstGeom>
              <a:blipFill rotWithShape="1">
                <a:blip r:embed="rId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48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ko-KR" dirty="0" smtClean="0"/>
                  <a:t>Fugacity, activity</a:t>
                </a:r>
              </a:p>
              <a:p>
                <a:pPr lvl="1"/>
                <a:r>
                  <a:rPr lang="ko-KR" altLang="en-US" dirty="0" smtClean="0"/>
                  <a:t>실제 </a:t>
                </a:r>
                <a:r>
                  <a:rPr lang="ko-KR" altLang="en-US" dirty="0" err="1" smtClean="0"/>
                  <a:t>용체의</a:t>
                </a:r>
                <a:r>
                  <a:rPr lang="ko-KR" altLang="en-US" dirty="0" smtClean="0"/>
                  <a:t> 경우 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</a:t>
                </a:r>
                <a:r>
                  <a:rPr lang="en-US" altLang="ko-KR" dirty="0" err="1" smtClean="0">
                    <a:sym typeface="Wingdings" pitchFamily="2" charset="2"/>
                  </a:rPr>
                  <a:t>eqn</a:t>
                </a:r>
                <a:r>
                  <a:rPr lang="en-US" altLang="ko-KR" dirty="0" smtClean="0">
                    <a:sym typeface="Wingdings" pitchFamily="2" charset="2"/>
                  </a:rPr>
                  <a:t> (2-5-3) </a:t>
                </a:r>
                <a:r>
                  <a:rPr lang="ko-KR" altLang="en-US" dirty="0" smtClean="0">
                    <a:sym typeface="Wingdings" pitchFamily="2" charset="2"/>
                  </a:rPr>
                  <a:t>은 아래와 같이 바뀐다</a:t>
                </a:r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𝑅𝑇𝑙𝑛</m:t>
                    </m:r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  <m:r>
                      <a:rPr lang="en-US" altLang="ko-KR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/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bSup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</m:sSubSup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𝑅𝑇𝑙𝑛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/>
                  <a:t>	(</a:t>
                </a:r>
                <a:r>
                  <a:rPr lang="en-US" altLang="ko-KR" dirty="0" smtClean="0"/>
                  <a:t>2-5-8)</a:t>
                </a:r>
              </a:p>
              <a:p>
                <a:pPr lvl="1"/>
                <a:r>
                  <a:rPr lang="ko-KR" altLang="en-US" dirty="0" smtClean="0"/>
                  <a:t>여기서</a:t>
                </a:r>
                <a:r>
                  <a:rPr lang="en-US" altLang="ko-KR" dirty="0" smtClean="0"/>
                  <a:t>	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ko-KR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ko-KR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n-US" altLang="ko-KR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altLang="ko-KR" dirty="0" smtClean="0"/>
                  <a:t>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 smtClean="0"/>
                  <a:t>: fugacity of </a:t>
                </a:r>
                <a:r>
                  <a:rPr lang="en-US" altLang="ko-KR" dirty="0" err="1" smtClean="0"/>
                  <a:t>i</a:t>
                </a:r>
                <a:r>
                  <a:rPr lang="en-US" altLang="ko-KR" dirty="0" smtClean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ko-KR" dirty="0"/>
                  <a:t>	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/>
                  <a:t>: </a:t>
                </a:r>
                <a:r>
                  <a:rPr lang="en-US" altLang="ko-KR" dirty="0" smtClean="0"/>
                  <a:t>activity </a:t>
                </a:r>
                <a:r>
                  <a:rPr lang="en-US" altLang="ko-KR" dirty="0"/>
                  <a:t>of </a:t>
                </a:r>
                <a:r>
                  <a:rPr lang="en-US" altLang="ko-KR" dirty="0" err="1"/>
                  <a:t>i</a:t>
                </a:r>
                <a:r>
                  <a:rPr lang="en-US" altLang="ko-KR" dirty="0"/>
                  <a:t>)</a:t>
                </a:r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00200"/>
                <a:ext cx="8109857" cy="4525963"/>
              </a:xfrm>
              <a:blipFill rotWithShape="0">
                <a:blip r:embed="rId2"/>
                <a:stretch>
                  <a:fillRect l="-1053" t="-28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실제 </a:t>
            </a:r>
            <a:r>
              <a:rPr lang="ko-KR" altLang="en-US" dirty="0" err="1" smtClean="0"/>
              <a:t>용체의</a:t>
            </a:r>
            <a:r>
              <a:rPr lang="ko-KR" altLang="en-US" dirty="0" smtClean="0"/>
              <a:t> 열역학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Thermodynamics </a:t>
            </a:r>
            <a:r>
              <a:rPr lang="en-US" altLang="ko-KR" dirty="0" smtClean="0"/>
              <a:t>of Real Solutions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6888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ko-KR" dirty="0" smtClean="0"/>
                  <a:t>Excess functions</a:t>
                </a:r>
              </a:p>
              <a:p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𝑟𝑒𝑎𝑙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𝑖𝑑𝑒𝑎𝑙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r>
                      <a:rPr lang="en-US" altLang="ko-KR" b="0" i="1" smtClean="0">
                        <a:latin typeface="Cambria Math"/>
                      </a:rPr>
                      <m:t>𝑇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altLang="ko-KR" dirty="0" smtClean="0"/>
                  <a:t>	(2-5-9)</a:t>
                </a:r>
              </a:p>
              <a:p>
                <a:pPr lvl="1"/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일반적으로</a:t>
                </a:r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</a:t>
                </a:r>
                <a:r>
                  <a:rPr lang="ko-KR" altLang="en-US" dirty="0" err="1" smtClean="0">
                    <a:sym typeface="Wingdings" pitchFamily="2" charset="2"/>
                  </a:rPr>
                  <a:t>용체</a:t>
                </a:r>
                <a:r>
                  <a:rPr lang="ko-KR" altLang="en-US" dirty="0" smtClean="0">
                    <a:sym typeface="Wingdings" pitchFamily="2" charset="2"/>
                  </a:rPr>
                  <a:t> </a:t>
                </a:r>
                <a:r>
                  <a:rPr lang="ko-KR" altLang="en-US" dirty="0" err="1" smtClean="0">
                    <a:sym typeface="Wingdings" pitchFamily="2" charset="2"/>
                  </a:rPr>
                  <a:t>형성시</a:t>
                </a:r>
                <a:r>
                  <a:rPr lang="ko-KR" altLang="en-US" dirty="0" smtClean="0">
                    <a:sym typeface="Wingdings" pitchFamily="2" charset="2"/>
                  </a:rPr>
                  <a:t> 교환된 열</a:t>
                </a:r>
                <a:r>
                  <a:rPr lang="en-US" altLang="ko-KR" dirty="0" smtClean="0"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>
                    <a:sym typeface="Wingdings" pitchFamily="2" charset="2"/>
                  </a:rPr>
                  <a:t> </a:t>
                </a:r>
                <a:r>
                  <a:rPr lang="ko-KR" altLang="en-US" dirty="0" smtClean="0">
                    <a:sym typeface="Wingdings" pitchFamily="2" charset="2"/>
                  </a:rPr>
                  <a:t>모든 </a:t>
                </a:r>
                <a:r>
                  <a:rPr lang="ko-KR" altLang="en-US" dirty="0" err="1" smtClean="0">
                    <a:sym typeface="Wingdings" pitchFamily="2" charset="2"/>
                  </a:rPr>
                  <a:t>비무작위</a:t>
                </a:r>
                <a:r>
                  <a:rPr lang="ko-KR" altLang="en-US" dirty="0" smtClean="0">
                    <a:sym typeface="Wingdings" pitchFamily="2" charset="2"/>
                  </a:rPr>
                  <a:t> 배열에 따른 에너지 효과</a:t>
                </a:r>
                <a:endParaRPr lang="en-US" altLang="ko-KR" dirty="0" smtClean="0">
                  <a:sym typeface="Wingdings" pitchFamily="2" charset="2"/>
                </a:endParaRPr>
              </a:p>
              <a:p>
                <a:pPr lvl="1"/>
                <a:r>
                  <a:rPr lang="en-US" altLang="ko-KR" dirty="0" smtClean="0">
                    <a:sym typeface="Wingdings" pitchFamily="2" charset="2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0 &amp;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 smtClean="0"/>
                  <a:t>, </a:t>
                </a:r>
                <a:r>
                  <a:rPr lang="en-US" altLang="ko-KR" dirty="0" smtClean="0">
                    <a:sym typeface="Wingdings" pitchFamily="2" charset="2"/>
                  </a:rPr>
                  <a:t> </a:t>
                </a:r>
                <a:r>
                  <a:rPr lang="ko-KR" altLang="en-US" dirty="0" smtClean="0">
                    <a:sym typeface="Wingdings" pitchFamily="2" charset="2"/>
                  </a:rPr>
                  <a:t>정규 </a:t>
                </a:r>
                <a:r>
                  <a:rPr lang="ko-KR" altLang="en-US" dirty="0" err="1" smtClean="0">
                    <a:sym typeface="Wingdings" pitchFamily="2" charset="2"/>
                  </a:rPr>
                  <a:t>용체</a:t>
                </a:r>
                <a:endParaRPr lang="en-US" altLang="ko-KR" dirty="0" smtClean="0">
                  <a:sym typeface="Wingdings" pitchFamily="2" charset="2"/>
                </a:endParaRPr>
              </a:p>
              <a:p>
                <a:pPr marL="457200" lvl="1" indent="0">
                  <a:buNone/>
                </a:pPr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t="-17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60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altLang="ko-KR" dirty="0" smtClean="0"/>
                  <a:t>Activity coefficients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≡ 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b="0" i="1" smtClean="0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  </a:t>
                </a:r>
                <a:r>
                  <a:rPr lang="en-US" altLang="ko-KR" dirty="0" smtClean="0">
                    <a:sym typeface="Wingdings" pitchFamily="2" charset="2"/>
                  </a:rPr>
                  <a:t>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ko-KR" dirty="0" smtClean="0"/>
                  <a:t>	(2-5-10)</a:t>
                </a:r>
              </a:p>
              <a:p>
                <a:pPr lvl="1"/>
                <a:endParaRPr lang="en-US" altLang="ko-KR" dirty="0" smtClean="0"/>
              </a:p>
              <a:p>
                <a:pPr lvl="1"/>
                <a:r>
                  <a:rPr lang="en-US" altLang="ko-KR" dirty="0" err="1" smtClean="0"/>
                  <a:t>eqns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(2-5-4), (2-5-8) &amp; (2-5-10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로부터</a:t>
                </a:r>
                <a:endParaRPr lang="en-US" altLang="ko-KR" dirty="0" smtClean="0"/>
              </a:p>
              <a:p>
                <a:pPr marL="457200" lvl="1" indent="0">
                  <a:buNone/>
                </a:pPr>
                <a:r>
                  <a:rPr lang="en-US" altLang="ko-KR" dirty="0" smtClean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𝐺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i="1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/>
                                      </a:rPr>
                                      <m:t>𝑜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</m:nary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r>
                          <a:rPr lang="en-US" altLang="ko-KR" i="1">
                            <a:latin typeface="Cambria Math"/>
                          </a:rPr>
                          <m:t>𝑅𝑇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ko-KR" i="1">
                                <a:latin typeface="Cambria Math"/>
                              </a:rPr>
                              <m:t>𝑙𝑛</m:t>
                            </m:r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en-US" altLang="ko-KR" dirty="0" smtClean="0"/>
              </a:p>
              <a:p>
                <a:pPr marL="457200" lvl="1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sSup>
                              <m:sSup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altLang="ko-KR" i="1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</m:sSubSup>
                      </m:e>
                    </m:nary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ko-K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/>
                  <a:t>  </a:t>
                </a:r>
              </a:p>
              <a:p>
                <a:pPr marL="457200" lvl="1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					(2-5-11)</a:t>
                </a:r>
              </a:p>
              <a:p>
                <a:pPr marL="457200" lvl="1" indent="0">
                  <a:buNone/>
                </a:pPr>
                <a:endParaRPr lang="en-US" altLang="ko-KR" dirty="0"/>
              </a:p>
              <a:p>
                <a:pPr marL="457200" lvl="1" indent="0">
                  <a:buNone/>
                </a:pPr>
                <a:r>
                  <a:rPr lang="ko-KR" altLang="en-US" dirty="0" smtClean="0"/>
                  <a:t>그러므로</a:t>
                </a:r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𝑒𝑥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𝑅𝑇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𝑙𝑛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ko-K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 smtClean="0"/>
                  <a:t>	(2-5-12)</a:t>
                </a:r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7" t="-2695" b="-25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202449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1953</TotalTime>
  <Words>165</Words>
  <Application>Microsoft Office PowerPoint</Application>
  <PresentationFormat>화면 슬라이드 쇼(4:3)</PresentationFormat>
  <Paragraphs>76</Paragraphs>
  <Slides>15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3" baseType="lpstr">
      <vt:lpstr>맑은 고딕</vt:lpstr>
      <vt:lpstr>Arial</vt:lpstr>
      <vt:lpstr>Cambria Math</vt:lpstr>
      <vt:lpstr>Corbel</vt:lpstr>
      <vt:lpstr>Wingdings</vt:lpstr>
      <vt:lpstr>Wingdings 2</vt:lpstr>
      <vt:lpstr>New_Education03</vt:lpstr>
      <vt:lpstr>문서</vt:lpstr>
      <vt:lpstr>저온지구시스템화학 및 실험 Ch.2 용체의 열역학</vt:lpstr>
      <vt:lpstr>5. 이상용체의 열역학</vt:lpstr>
      <vt:lpstr>PowerPoint 프레젠테이션</vt:lpstr>
      <vt:lpstr>PowerPoint 프레젠테이션</vt:lpstr>
      <vt:lpstr>PowerPoint 프레젠테이션</vt:lpstr>
      <vt:lpstr>PowerPoint 프레젠테이션</vt:lpstr>
      <vt:lpstr>6. 실제 용체의 열역학 Thermodynamics of Real Solutions</vt:lpstr>
      <vt:lpstr>PowerPoint 프레젠테이션</vt:lpstr>
      <vt:lpstr>PowerPoint 프레젠테이션</vt:lpstr>
      <vt:lpstr>PowerPoint 프레젠테이션</vt:lpstr>
      <vt:lpstr>7. Principles of Solution Separation: Immiscibility &amp; Exsolution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Windows User</cp:lastModifiedBy>
  <cp:revision>67</cp:revision>
  <dcterms:created xsi:type="dcterms:W3CDTF">2011-08-29T07:49:50Z</dcterms:created>
  <dcterms:modified xsi:type="dcterms:W3CDTF">2019-03-19T07:23:42Z</dcterms:modified>
</cp:coreProperties>
</file>